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81" r:id="rId5"/>
    <p:sldId id="283" r:id="rId6"/>
    <p:sldId id="258" r:id="rId7"/>
    <p:sldId id="259" r:id="rId8"/>
    <p:sldId id="261" r:id="rId9"/>
    <p:sldId id="273" r:id="rId10"/>
    <p:sldId id="267" r:id="rId11"/>
    <p:sldId id="276" r:id="rId12"/>
    <p:sldId id="272" r:id="rId13"/>
    <p:sldId id="262" r:id="rId14"/>
    <p:sldId id="274" r:id="rId15"/>
    <p:sldId id="275" r:id="rId16"/>
    <p:sldId id="277" r:id="rId17"/>
    <p:sldId id="263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8D8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60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36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3408-82C1-416F-A124-DC2BE50A4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93B-70E3-4D67-8852-3D848991E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E422C-9225-4F3F-8458-76843293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2D74-5E5D-459E-8D5D-9C62E8DD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F6400-E0A7-4D5E-984B-FC643A94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37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4CB4-5566-4935-9DF7-633BAE03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949F-0084-4211-9B2D-EF695DC7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64C68-6C07-40D4-84D6-086A4B7F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C2C5-0813-4803-8784-E9B97A57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82E8-7AFA-470F-811F-389DA388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480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FF5E-E55C-450E-89B2-6F6BE65B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E810-6485-4AA9-B189-D1E8C34BD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C37D-66D8-4CF4-8F3D-590984FC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D9DA-8E2B-40D0-A115-D86AA453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2DAAF-F95F-4EC8-90B8-9535D8F0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194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B6E1-5724-4BFC-88C7-BA4DC6CE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6E06C-7A77-4930-A669-4A56D85B1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3E576-7A53-4CB8-9916-400DCF34A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FB80B-A530-4901-8A57-642F72D4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E2BA2-4B9B-4B0B-BB61-48DE89E1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92869-1CA9-4C54-8A36-26C598A7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91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1070-E534-4EB7-873F-CF8DB028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A177B-94E1-457F-84DC-774C55022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6FA13-1002-44D9-AC09-D6D65FDB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F5258-464D-412E-A10D-95BBE7D01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86351-9D0B-4EF4-80E0-DF4968E4B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0BDE4-5BDA-495C-834C-F582CF08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CF1D9-66B7-4337-8677-7935DDB8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B0E5F-8C21-4412-812F-1BFEF336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5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2B-43C7-4EF9-96FB-804CD3D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0A2A3-6738-449D-9B3D-3F8162B2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56F7F-313C-449A-84B7-11DE4BD2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0BCDB-21BD-415D-8C5F-DF5248E5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14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20579-5607-4C6D-90E0-20729F5A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65FF2-4FB9-4A11-B48B-6958CCBC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7FDF5-8E95-4CB6-BD30-7035475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718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5AA-3FFC-42A9-948A-D241F1CC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9B37-D733-4AA3-87D8-432C72C8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F0F71-1A3B-4E9B-8BD7-78BCEB394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A3BB8-A974-4DA7-8EA4-FEE3B330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16401-B31F-4A32-8183-00F88E33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71A71-40E0-468F-A147-8635B9EE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93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71036"/>
            <a:ext cx="10058400" cy="402336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8F448C0-7BAB-4DE2-B10F-D703DDBD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271DED-9AB0-4CB9-9239-228A5978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446E4B3-6846-44B7-A3CE-71EA04CF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440B14-DB30-4E6A-81C8-27D56B76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208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EA70-2A2C-4DCE-B768-3CCA93FA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55F8F-06F9-4831-AADE-CF06C46E3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59571-5EF7-41EB-B288-41A09082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0EAD4-1C84-4640-93EC-E570C862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E64B9-DA09-4A2E-96BD-DCC72C84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ACF6-8472-4317-923B-8ABD80AE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804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4135-4E87-4819-9AEF-8F2F1606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523A9-37D2-4F3E-8307-86B822C38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58ED-DB4B-47B9-B8AD-E6F809C1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E8FB-2162-4761-A228-DBB02F63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0CBC0-615D-4F61-9B0F-A631381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457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BA3E1-EBF5-46BC-8705-9D898F0D6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C038F-9E21-4A47-9F96-AE4D05B92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11F6F-4304-40E9-A03C-921B3985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3ED9F-AF73-4113-8591-49BF01C1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B0516-E07F-4D9E-98DB-A6221FD3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475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FAD3-7F64-4298-987A-C6254E85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04F2F-8C45-4B13-B5FB-7B14A9B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1B6DC-955F-4CB3-BDA2-35C4B552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D9C23-9B80-48C6-8C78-2E40FB02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85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2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00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14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69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72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4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2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95FF42-4981-496A-8F8A-6D4A30D78F80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B21B12-464A-4BF5-AB68-6B8E0099B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0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56494-EFDD-4CB8-B00F-BF9A7FCC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FE385-5E39-44F3-87C5-2BE5075D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7B7AB-289B-4A20-9E5A-FE28AA783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321BB-C59C-48DF-A1F0-F199B0DB273D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D0C85-F385-4992-A3C8-683F52726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247A4-97F0-417D-A9B0-54B7CEBF7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2CB7-08DC-4B45-AA6E-4E7DA7951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74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DA5F-105D-4B7E-9A7C-FBAD5CB49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293" y="758952"/>
            <a:ext cx="10884876" cy="3528000"/>
          </a:xfrm>
        </p:spPr>
        <p:txBody>
          <a:bodyPr>
            <a:noAutofit/>
          </a:bodyPr>
          <a:lstStyle/>
          <a:p>
            <a:pPr marL="432000">
              <a:lnSpc>
                <a:spcPct val="150000"/>
              </a:lnSpc>
              <a:spcAft>
                <a:spcPts val="600"/>
              </a:spcAft>
            </a:pPr>
            <a:r>
              <a:rPr lang="ja-JP" altLang="en-US" sz="4800" dirty="0">
                <a:solidFill>
                  <a:schemeClr val="accent6">
                    <a:lumMod val="7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超音波振動による衝撃吸収特性の解明</a:t>
            </a:r>
            <a:br>
              <a:rPr lang="en-US" altLang="ja-JP" sz="4800" dirty="0">
                <a:solidFill>
                  <a:schemeClr val="accent6">
                    <a:lumMod val="7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</a:br>
            <a:r>
              <a:rPr lang="ja-JP" altLang="en-US" sz="4400" dirty="0">
                <a:solidFill>
                  <a:schemeClr val="accent6">
                    <a:lumMod val="7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および</a:t>
            </a:r>
            <a:r>
              <a:rPr lang="ja-JP" altLang="en-US" sz="4800" dirty="0">
                <a:solidFill>
                  <a:schemeClr val="accent6">
                    <a:lumMod val="75000"/>
                  </a:schemeClr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計測システムの開発</a:t>
            </a:r>
            <a:endParaRPr kumimoji="1" lang="ja-JP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テキスト ボックス 1">
            <a:extLst>
              <a:ext uri="{FF2B5EF4-FFF2-40B4-BE49-F238E27FC236}">
                <a16:creationId xmlns:a16="http://schemas.microsoft.com/office/drawing/2014/main" id="{DCB0D89B-01FD-4E25-9DEF-D1C317585D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44963" y="5618917"/>
            <a:ext cx="100584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5">
                    <a:lumMod val="75000"/>
                  </a:schemeClr>
                </a:solidFill>
              </a:rPr>
              <a:t>超音波工学</a:t>
            </a:r>
            <a:r>
              <a:rPr lang="ja-JP" altLang="en-US" sz="2800" dirty="0">
                <a:solidFill>
                  <a:schemeClr val="accent5">
                    <a:lumMod val="75000"/>
                  </a:schemeClr>
                </a:solidFill>
              </a:rPr>
              <a:t>研究室</a:t>
            </a:r>
            <a:r>
              <a:rPr kumimoji="1" lang="ja-JP" altLang="en-US" sz="2800" dirty="0">
                <a:solidFill>
                  <a:schemeClr val="accent5">
                    <a:lumMod val="75000"/>
                  </a:schemeClr>
                </a:solidFill>
              </a:rPr>
              <a:t>　河野朋基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1530F-F43D-4A35-85EA-C02B30A52C59}"/>
              </a:ext>
            </a:extLst>
          </p:cNvPr>
          <p:cNvSpPr txBox="1"/>
          <p:nvPr/>
        </p:nvSpPr>
        <p:spPr>
          <a:xfrm>
            <a:off x="1389185" y="1116623"/>
            <a:ext cx="624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Analyzer of ultrasonic </a:t>
            </a:r>
            <a:r>
              <a:rPr kumimoji="1" lang="en-US" altLang="ja-JP" dirty="0" err="1"/>
              <a:t>blaha</a:t>
            </a:r>
            <a:r>
              <a:rPr kumimoji="1" lang="en-US" altLang="ja-JP" dirty="0"/>
              <a:t>-effect characteristic for optimization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4B835-D13A-4F75-A3AA-08914C96B2D6}"/>
              </a:ext>
            </a:extLst>
          </p:cNvPr>
          <p:cNvSpPr txBox="1"/>
          <p:nvPr/>
        </p:nvSpPr>
        <p:spPr>
          <a:xfrm>
            <a:off x="2316837" y="1597939"/>
            <a:ext cx="596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Aub</a:t>
            </a:r>
            <a:r>
              <a:rPr kumimoji="1" lang="en-US" altLang="ja-JP" dirty="0"/>
              <a:t> ECHO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89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2"/>
    </mc:Choice>
    <mc:Fallback xmlns="">
      <p:transition spd="slow" advTm="13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08018-40E6-44D9-B6AC-A56B785C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F950C-DFF3-47AE-B4A9-CD9FB50B27CE}"/>
              </a:ext>
            </a:extLst>
          </p:cNvPr>
          <p:cNvSpPr txBox="1"/>
          <p:nvPr/>
        </p:nvSpPr>
        <p:spPr>
          <a:xfrm>
            <a:off x="6383547" y="172528"/>
            <a:ext cx="566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</a:rPr>
              <a:t>ユーザーインターフェース　</a:t>
            </a:r>
          </a:p>
        </p:txBody>
      </p:sp>
    </p:spTree>
    <p:extLst>
      <p:ext uri="{BB962C8B-B14F-4D97-AF65-F5344CB8AC3E}">
        <p14:creationId xmlns:p14="http://schemas.microsoft.com/office/powerpoint/2010/main" val="322428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3094DC-61DE-4B62-8E20-33C782B3E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602A3-3C7C-4930-B4B3-AB883AF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81" y="314714"/>
            <a:ext cx="9295238" cy="6228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D06E4-586D-4BD9-98EE-FF5A7B7DCB61}"/>
              </a:ext>
            </a:extLst>
          </p:cNvPr>
          <p:cNvSpPr txBox="1"/>
          <p:nvPr/>
        </p:nvSpPr>
        <p:spPr>
          <a:xfrm>
            <a:off x="8432087" y="314714"/>
            <a:ext cx="375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ユーザーインターフェース　</a:t>
            </a:r>
          </a:p>
        </p:txBody>
      </p:sp>
    </p:spTree>
    <p:extLst>
      <p:ext uri="{BB962C8B-B14F-4D97-AF65-F5344CB8AC3E}">
        <p14:creationId xmlns:p14="http://schemas.microsoft.com/office/powerpoint/2010/main" val="193859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4D6550-FC2B-42F9-9D43-A73A2B3ADEEB}"/>
              </a:ext>
            </a:extLst>
          </p:cNvPr>
          <p:cNvSpPr/>
          <p:nvPr/>
        </p:nvSpPr>
        <p:spPr>
          <a:xfrm>
            <a:off x="8466699" y="1882401"/>
            <a:ext cx="3019446" cy="4270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65679-A4B6-4F68-BEF3-B2FF7FBC3A9B}"/>
              </a:ext>
            </a:extLst>
          </p:cNvPr>
          <p:cNvSpPr/>
          <p:nvPr/>
        </p:nvSpPr>
        <p:spPr>
          <a:xfrm>
            <a:off x="4554696" y="1843519"/>
            <a:ext cx="3019446" cy="4259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F0ACB-86E0-4C6E-ACA6-961832DAEB82}"/>
              </a:ext>
            </a:extLst>
          </p:cNvPr>
          <p:cNvSpPr/>
          <p:nvPr/>
        </p:nvSpPr>
        <p:spPr>
          <a:xfrm>
            <a:off x="622947" y="1782435"/>
            <a:ext cx="3019446" cy="4302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D7604-CFDA-46C2-8F25-72973188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83" y="2437910"/>
            <a:ext cx="2051478" cy="3647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47B9AB-7AF3-4AA0-BD1B-05FED3C6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5" y="2426603"/>
            <a:ext cx="2717790" cy="35475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74471A-D270-4480-B60E-6434579AF713}"/>
              </a:ext>
            </a:extLst>
          </p:cNvPr>
          <p:cNvSpPr txBox="1"/>
          <p:nvPr/>
        </p:nvSpPr>
        <p:spPr>
          <a:xfrm>
            <a:off x="1576427" y="1255048"/>
            <a:ext cx="130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HTML</a:t>
            </a:r>
            <a:endParaRPr kumimoji="1" lang="ja-JP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2FF732-6181-4987-9BDF-BF8708A0C5D7}"/>
              </a:ext>
            </a:extLst>
          </p:cNvPr>
          <p:cNvSpPr txBox="1"/>
          <p:nvPr/>
        </p:nvSpPr>
        <p:spPr>
          <a:xfrm>
            <a:off x="5696991" y="1235995"/>
            <a:ext cx="130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CSS</a:t>
            </a:r>
            <a:endParaRPr kumimoji="1" lang="ja-JP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3C13-5D6E-4473-BA7B-9CCEB57A2C87}"/>
              </a:ext>
            </a:extLst>
          </p:cNvPr>
          <p:cNvSpPr txBox="1"/>
          <p:nvPr/>
        </p:nvSpPr>
        <p:spPr>
          <a:xfrm>
            <a:off x="9274807" y="1344374"/>
            <a:ext cx="155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JavaScript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89B6AE-2032-4037-8D35-0058034C9E93}"/>
              </a:ext>
            </a:extLst>
          </p:cNvPr>
          <p:cNvSpPr txBox="1"/>
          <p:nvPr/>
        </p:nvSpPr>
        <p:spPr>
          <a:xfrm>
            <a:off x="1366613" y="1886992"/>
            <a:ext cx="24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3C78D8"/>
                </a:solidFill>
              </a:rPr>
              <a:t>構造</a:t>
            </a:r>
            <a:r>
              <a:rPr kumimoji="1" lang="ja-JP" altLang="en-US" dirty="0"/>
              <a:t>をつくる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55CC1-198A-403B-844F-85D02462C2B5}"/>
              </a:ext>
            </a:extLst>
          </p:cNvPr>
          <p:cNvSpPr txBox="1"/>
          <p:nvPr/>
        </p:nvSpPr>
        <p:spPr>
          <a:xfrm>
            <a:off x="5468488" y="1948076"/>
            <a:ext cx="24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3C78D8"/>
                </a:solidFill>
              </a:rPr>
              <a:t>装飾</a:t>
            </a:r>
            <a:r>
              <a:rPr kumimoji="1" lang="ja-JP" altLang="en-US" dirty="0"/>
              <a:t>する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4DF8-E267-4783-8F98-8C727FD4CC52}"/>
              </a:ext>
            </a:extLst>
          </p:cNvPr>
          <p:cNvSpPr txBox="1"/>
          <p:nvPr/>
        </p:nvSpPr>
        <p:spPr>
          <a:xfrm>
            <a:off x="9274807" y="1948076"/>
            <a:ext cx="24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3C78D8"/>
                </a:solidFill>
              </a:rPr>
              <a:t>動き</a:t>
            </a:r>
            <a:r>
              <a:rPr kumimoji="1" lang="ja-JP" altLang="en-US" dirty="0"/>
              <a:t>を入れる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1A38D-091F-454E-B106-693B70E3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694" y="2487687"/>
            <a:ext cx="2595450" cy="3547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7F763B-D907-4B72-B2B8-0455124EDE04}"/>
              </a:ext>
            </a:extLst>
          </p:cNvPr>
          <p:cNvSpPr txBox="1"/>
          <p:nvPr/>
        </p:nvSpPr>
        <p:spPr>
          <a:xfrm>
            <a:off x="7362144" y="188243"/>
            <a:ext cx="566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ユーザーインターフェース　</a:t>
            </a:r>
          </a:p>
        </p:txBody>
      </p:sp>
    </p:spTree>
    <p:extLst>
      <p:ext uri="{BB962C8B-B14F-4D97-AF65-F5344CB8AC3E}">
        <p14:creationId xmlns:p14="http://schemas.microsoft.com/office/powerpoint/2010/main" val="39563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CD20E-F859-4871-B2E4-5E083E922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C1D98-C4BE-4117-AB61-F9933D3000CB}"/>
              </a:ext>
            </a:extLst>
          </p:cNvPr>
          <p:cNvSpPr txBox="1"/>
          <p:nvPr/>
        </p:nvSpPr>
        <p:spPr>
          <a:xfrm>
            <a:off x="8833449" y="146649"/>
            <a:ext cx="346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</a:rPr>
              <a:t>組み込み回路　</a:t>
            </a:r>
          </a:p>
        </p:txBody>
      </p:sp>
    </p:spTree>
    <p:extLst>
      <p:ext uri="{BB962C8B-B14F-4D97-AF65-F5344CB8AC3E}">
        <p14:creationId xmlns:p14="http://schemas.microsoft.com/office/powerpoint/2010/main" val="308196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C5E84-F2BD-4196-A85B-64EC1F9F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76C65-A3B5-4E11-A082-295D365F8BAE}"/>
              </a:ext>
            </a:extLst>
          </p:cNvPr>
          <p:cNvSpPr txBox="1"/>
          <p:nvPr/>
        </p:nvSpPr>
        <p:spPr>
          <a:xfrm>
            <a:off x="8911087" y="120770"/>
            <a:ext cx="4011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</a:rPr>
              <a:t>データベース　</a:t>
            </a:r>
          </a:p>
        </p:txBody>
      </p:sp>
    </p:spTree>
    <p:extLst>
      <p:ext uri="{BB962C8B-B14F-4D97-AF65-F5344CB8AC3E}">
        <p14:creationId xmlns:p14="http://schemas.microsoft.com/office/powerpoint/2010/main" val="103685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5ED81-A864-4A14-9DE6-BFFCB041F857}"/>
              </a:ext>
            </a:extLst>
          </p:cNvPr>
          <p:cNvSpPr txBox="1"/>
          <p:nvPr/>
        </p:nvSpPr>
        <p:spPr>
          <a:xfrm flipH="1">
            <a:off x="8756583" y="144379"/>
            <a:ext cx="537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システムの概要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B20E0-8A1F-4840-91BF-52446D9A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1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2A5C5-E568-4DBF-9E3A-C459CFA8A270}"/>
              </a:ext>
            </a:extLst>
          </p:cNvPr>
          <p:cNvSpPr txBox="1"/>
          <p:nvPr/>
        </p:nvSpPr>
        <p:spPr>
          <a:xfrm>
            <a:off x="1244275" y="527241"/>
            <a:ext cx="6973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accent5">
                    <a:lumMod val="75000"/>
                  </a:schemeClr>
                </a:solidFill>
                <a:latin typeface="Bahnschrift SemiBold" panose="020B0502040204020203" pitchFamily="34" charset="0"/>
              </a:rPr>
              <a:t>進捗</a:t>
            </a:r>
          </a:p>
        </p:txBody>
      </p:sp>
      <p:sp>
        <p:nvSpPr>
          <p:cNvPr id="8" name="AutoShape 2" descr="ãraspberry pi logoãã®ç»åæ¤ç´¢çµæ">
            <a:extLst>
              <a:ext uri="{FF2B5EF4-FFF2-40B4-BE49-F238E27FC236}">
                <a16:creationId xmlns:a16="http://schemas.microsoft.com/office/drawing/2014/main" id="{F439A6E0-04F2-4F93-B74C-F9ED5040D39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Python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を用いた</a:t>
            </a:r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サーバ構築　</a:t>
            </a:r>
            <a:endParaRPr kumimoji="1" lang="en-US" altLang="ja-JP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ブラウザからの</a:t>
            </a:r>
            <a:r>
              <a:rPr kumimoji="1"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GPIO</a:t>
            </a:r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制御システム構築</a:t>
            </a:r>
            <a:r>
              <a:rPr kumimoji="1"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kumimoji="1" lang="en-US" altLang="ja-JP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python,webIOpi</a:t>
            </a:r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HTML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　</a:t>
            </a:r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CSS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　</a:t>
            </a:r>
            <a:r>
              <a:rPr lang="en-US" altLang="ja-JP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を用いた</a:t>
            </a:r>
            <a:r>
              <a:rPr lang="en-US" altLang="ja-JP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GUI</a:t>
            </a:r>
            <a:r>
              <a:rPr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の構築</a:t>
            </a:r>
            <a:endParaRPr kumimoji="1" lang="en-US" altLang="ja-JP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ja-JP" altLang="en-US" sz="2400" dirty="0"/>
              <a:t>センサの挙動を確認　測定＆記録プログラムを作成　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Google Spread Sheet </a:t>
            </a:r>
            <a:r>
              <a:rPr lang="ja-JP" altLang="en-US" sz="2400" dirty="0"/>
              <a:t>に</a:t>
            </a:r>
            <a:r>
              <a:rPr lang="en-US" altLang="ja-JP" sz="2400" dirty="0"/>
              <a:t>API</a:t>
            </a:r>
            <a:r>
              <a:rPr lang="ja-JP" altLang="en-US" sz="2400" dirty="0"/>
              <a:t>接続し、データをクラウドで共有</a:t>
            </a:r>
            <a:endParaRPr lang="en-US" altLang="ja-JP" sz="2400" dirty="0"/>
          </a:p>
          <a:p>
            <a:r>
              <a:rPr lang="en-US" altLang="ja-JP" sz="2400" dirty="0"/>
              <a:t>Chart.js</a:t>
            </a:r>
            <a:r>
              <a:rPr lang="ja-JP" altLang="en-US" sz="2400" dirty="0"/>
              <a:t>を用いて</a:t>
            </a:r>
            <a:r>
              <a:rPr lang="en-US" altLang="ja-JP" sz="2400" dirty="0"/>
              <a:t>Google</a:t>
            </a:r>
            <a:r>
              <a:rPr lang="ja-JP" altLang="en-US" sz="2400" dirty="0"/>
              <a:t> </a:t>
            </a:r>
            <a:r>
              <a:rPr lang="en-US" altLang="ja-JP" sz="2400" dirty="0"/>
              <a:t>Spread</a:t>
            </a:r>
            <a:r>
              <a:rPr lang="ja-JP" altLang="en-US" sz="2400" dirty="0"/>
              <a:t> </a:t>
            </a:r>
            <a:r>
              <a:rPr lang="en-US" altLang="ja-JP" sz="2400" dirty="0"/>
              <a:t>Sheet</a:t>
            </a:r>
            <a:r>
              <a:rPr lang="ja-JP" altLang="en-US" sz="2400" dirty="0"/>
              <a:t>のデータをグラフ化</a:t>
            </a:r>
            <a:endParaRPr lang="en-US" altLang="ja-JP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D8C339-AF65-469A-BA31-8FD598BC0C09}"/>
              </a:ext>
            </a:extLst>
          </p:cNvPr>
          <p:cNvGrpSpPr/>
          <p:nvPr/>
        </p:nvGrpSpPr>
        <p:grpSpPr>
          <a:xfrm>
            <a:off x="8819525" y="3317587"/>
            <a:ext cx="1416541" cy="461665"/>
            <a:chOff x="9508294" y="3316744"/>
            <a:chExt cx="1416541" cy="461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54BFF83-12F8-44D8-A51E-8B222233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9508294" y="3404697"/>
              <a:ext cx="345261" cy="2857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60A36A-FA70-40B1-8436-5026FCA19C25}"/>
                </a:ext>
              </a:extLst>
            </p:cNvPr>
            <p:cNvSpPr txBox="1"/>
            <p:nvPr/>
          </p:nvSpPr>
          <p:spPr>
            <a:xfrm>
              <a:off x="9911770" y="3316744"/>
              <a:ext cx="1013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3C78D8"/>
                  </a:solidFill>
                </a:rPr>
                <a:t>NOW</a:t>
              </a:r>
              <a:endParaRPr kumimoji="1" lang="ja-JP" altLang="en-US" sz="2400" dirty="0">
                <a:solidFill>
                  <a:srgbClr val="3C78D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93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C6B-89C4-45F1-8B90-A1A0F20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98" y="212652"/>
            <a:ext cx="10058400" cy="90802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1563B-B59A-45A8-9917-CB4FA4E9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C617E-781F-4D1A-917F-50DCD50B3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7B45-D90A-4B8A-BF71-D3E9C5E7D818}"/>
              </a:ext>
            </a:extLst>
          </p:cNvPr>
          <p:cNvSpPr txBox="1"/>
          <p:nvPr/>
        </p:nvSpPr>
        <p:spPr>
          <a:xfrm>
            <a:off x="5007934" y="2959277"/>
            <a:ext cx="2424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>
                <a:solidFill>
                  <a:srgbClr val="3C78D8"/>
                </a:solidFill>
              </a:rPr>
              <a:t>EDN</a:t>
            </a:r>
            <a:endParaRPr kumimoji="1" lang="ja-JP" altLang="en-US" sz="8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2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F3-DB76-4C6F-BA82-DE0D2765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98" y="212652"/>
            <a:ext cx="10058400" cy="908020"/>
          </a:xfrm>
        </p:spPr>
        <p:txBody>
          <a:bodyPr/>
          <a:lstStyle/>
          <a:p>
            <a:r>
              <a:rPr kumimoji="1" lang="ja-JP" altLang="en-US" dirty="0"/>
              <a:t>衝撃応力</a:t>
            </a:r>
            <a:r>
              <a:rPr kumimoji="1" lang="en-US" altLang="ja-JP" dirty="0"/>
              <a:t>-</a:t>
            </a:r>
            <a:r>
              <a:rPr kumimoji="1" lang="ja-JP" altLang="en-US" dirty="0"/>
              <a:t>歪み特性曲線　</a:t>
            </a:r>
            <a:r>
              <a:rPr kumimoji="1" lang="ja-JP" altLang="en-US" sz="4000" dirty="0"/>
              <a:t>（予想）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7B76F-B810-420B-87F7-9C5BA3F3B228}"/>
              </a:ext>
            </a:extLst>
          </p:cNvPr>
          <p:cNvSpPr txBox="1"/>
          <p:nvPr/>
        </p:nvSpPr>
        <p:spPr>
          <a:xfrm>
            <a:off x="8913518" y="5180104"/>
            <a:ext cx="4743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（参考）</a:t>
            </a:r>
            <a:endParaRPr kumimoji="1" lang="en-US" altLang="ja-JP" sz="1600" dirty="0"/>
          </a:p>
          <a:p>
            <a:r>
              <a:rPr kumimoji="1" lang="ja-JP" altLang="en-US" sz="1600" dirty="0"/>
              <a:t>特許　公開番号　２００６－０４７２７７</a:t>
            </a:r>
            <a:endParaRPr kumimoji="1" lang="en-US" altLang="ja-JP" sz="1600" dirty="0"/>
          </a:p>
          <a:p>
            <a:r>
              <a:rPr kumimoji="1" lang="ja-JP" altLang="en-US" sz="1600" dirty="0"/>
              <a:t>衝撃試験装置及び、衝撃試験方法</a:t>
            </a:r>
            <a:endParaRPr kumimoji="1" lang="en-US" altLang="ja-JP" sz="1600" dirty="0"/>
          </a:p>
          <a:p>
            <a:r>
              <a:rPr kumimoji="1" lang="ja-JP" altLang="en-US" sz="1600" dirty="0"/>
              <a:t>日東電工株式会社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63E64-D3E6-4B99-AA3D-8B3863302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0" y="1954864"/>
            <a:ext cx="5543551" cy="4302458"/>
          </a:xfrm>
          <a:prstGeom prst="rect">
            <a:avLst/>
          </a:prstGeom>
        </p:spPr>
      </p:pic>
      <p:sp>
        <p:nvSpPr>
          <p:cNvPr id="11" name="Callout: Line with No Border 10">
            <a:extLst>
              <a:ext uri="{FF2B5EF4-FFF2-40B4-BE49-F238E27FC236}">
                <a16:creationId xmlns:a16="http://schemas.microsoft.com/office/drawing/2014/main" id="{617F4D57-6684-4D49-9A78-7EFF1D0FDE36}"/>
              </a:ext>
            </a:extLst>
          </p:cNvPr>
          <p:cNvSpPr/>
          <p:nvPr/>
        </p:nvSpPr>
        <p:spPr>
          <a:xfrm>
            <a:off x="8650411" y="2876909"/>
            <a:ext cx="1684033" cy="552091"/>
          </a:xfrm>
          <a:prstGeom prst="callout1">
            <a:avLst>
              <a:gd name="adj1" fmla="val 18750"/>
              <a:gd name="adj2" fmla="val -8333"/>
              <a:gd name="adj3" fmla="val 103125"/>
              <a:gd name="adj4" fmla="val -701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超音波印加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FE2A9B-F3AD-4C6B-BA83-3FC89F9EAA30}"/>
              </a:ext>
            </a:extLst>
          </p:cNvPr>
          <p:cNvCxnSpPr/>
          <p:nvPr/>
        </p:nvCxnSpPr>
        <p:spPr>
          <a:xfrm flipV="1">
            <a:off x="7496355" y="2976113"/>
            <a:ext cx="1052422" cy="4528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1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9;p18">
            <a:extLst>
              <a:ext uri="{FF2B5EF4-FFF2-40B4-BE49-F238E27FC236}">
                <a16:creationId xmlns:a16="http://schemas.microsoft.com/office/drawing/2014/main" id="{E68959A4-DF0F-4FF0-9FD0-7715DD97456B}"/>
              </a:ext>
            </a:extLst>
          </p:cNvPr>
          <p:cNvSpPr txBox="1">
            <a:spLocks/>
          </p:cNvSpPr>
          <p:nvPr/>
        </p:nvSpPr>
        <p:spPr>
          <a:xfrm>
            <a:off x="1049711" y="920973"/>
            <a:ext cx="10092578" cy="71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ja-JP" altLang="en-US" dirty="0"/>
              <a:t>金属は超音波を当てると</a:t>
            </a:r>
            <a:r>
              <a:rPr lang="ja-JP" altLang="en-US" dirty="0">
                <a:solidFill>
                  <a:srgbClr val="3C78D8"/>
                </a:solidFill>
              </a:rPr>
              <a:t>軟らかくなる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66D98A-3D4B-4EAF-9DF9-C60CB7127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85" y="1846263"/>
            <a:ext cx="8958355" cy="402272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AF0BC-ED40-45F3-B150-11E126AD6A69}"/>
              </a:ext>
            </a:extLst>
          </p:cNvPr>
          <p:cNvSpPr txBox="1"/>
          <p:nvPr/>
        </p:nvSpPr>
        <p:spPr>
          <a:xfrm>
            <a:off x="9670628" y="4097547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3C78D8"/>
                </a:solidFill>
              </a:rPr>
              <a:t>ブラハ効果</a:t>
            </a:r>
          </a:p>
        </p:txBody>
      </p:sp>
    </p:spTree>
    <p:extLst>
      <p:ext uri="{BB962C8B-B14F-4D97-AF65-F5344CB8AC3E}">
        <p14:creationId xmlns:p14="http://schemas.microsoft.com/office/powerpoint/2010/main" val="416373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222BFC-A5CB-4A76-984E-2831959BA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74" y="920973"/>
            <a:ext cx="3506924" cy="5370986"/>
          </a:xfrm>
          <a:prstGeom prst="rect">
            <a:avLst/>
          </a:prstGeom>
        </p:spPr>
      </p:pic>
      <p:sp>
        <p:nvSpPr>
          <p:cNvPr id="3" name="Google Shape;499;p18">
            <a:extLst>
              <a:ext uri="{FF2B5EF4-FFF2-40B4-BE49-F238E27FC236}">
                <a16:creationId xmlns:a16="http://schemas.microsoft.com/office/drawing/2014/main" id="{F2002B68-F5B4-41F1-8C6D-415A26F88173}"/>
              </a:ext>
            </a:extLst>
          </p:cNvPr>
          <p:cNvSpPr txBox="1">
            <a:spLocks/>
          </p:cNvSpPr>
          <p:nvPr/>
        </p:nvSpPr>
        <p:spPr>
          <a:xfrm>
            <a:off x="1049711" y="920973"/>
            <a:ext cx="10092578" cy="71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ja-JP" altLang="en-US" dirty="0">
                <a:solidFill>
                  <a:schemeClr val="tx1"/>
                </a:solidFill>
              </a:rPr>
              <a:t>実験道具</a:t>
            </a:r>
          </a:p>
        </p:txBody>
      </p:sp>
      <p:pic>
        <p:nvPicPr>
          <p:cNvPr id="4" name="Picture 2" descr="ã208c05ãã®ç»åæ¤ç´¢çµæ">
            <a:extLst>
              <a:ext uri="{FF2B5EF4-FFF2-40B4-BE49-F238E27FC236}">
                <a16:creationId xmlns:a16="http://schemas.microsoft.com/office/drawing/2014/main" id="{04398D04-1BCF-4757-B454-2A42B9D8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83" y="4258515"/>
            <a:ext cx="1317546" cy="12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74B3B-3091-4DE8-AAEB-DA51013C7EA9}"/>
              </a:ext>
            </a:extLst>
          </p:cNvPr>
          <p:cNvSpPr txBox="1"/>
          <p:nvPr/>
        </p:nvSpPr>
        <p:spPr>
          <a:xfrm>
            <a:off x="8505693" y="2338634"/>
            <a:ext cx="271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リニアエンコーダ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C9823-05B2-42A5-ACFC-5A5072D98E82}"/>
              </a:ext>
            </a:extLst>
          </p:cNvPr>
          <p:cNvSpPr txBox="1"/>
          <p:nvPr/>
        </p:nvSpPr>
        <p:spPr>
          <a:xfrm>
            <a:off x="1907219" y="3893384"/>
            <a:ext cx="231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圧力センサ</a:t>
            </a:r>
          </a:p>
        </p:txBody>
      </p:sp>
      <p:pic>
        <p:nvPicPr>
          <p:cNvPr id="7" name="Picture 4" descr="ãrenishaw ã¨ã³ã³ã¼ããã®ç»åæ¤ç´¢çµæ">
            <a:extLst>
              <a:ext uri="{FF2B5EF4-FFF2-40B4-BE49-F238E27FC236}">
                <a16:creationId xmlns:a16="http://schemas.microsoft.com/office/drawing/2014/main" id="{D94E37C1-BEAC-4B86-B63E-F576A7E5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844" y="2754905"/>
            <a:ext cx="1164866" cy="13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B222E-94D2-4361-A427-76475EFAE669}"/>
              </a:ext>
            </a:extLst>
          </p:cNvPr>
          <p:cNvCxnSpPr/>
          <p:nvPr/>
        </p:nvCxnSpPr>
        <p:spPr>
          <a:xfrm>
            <a:off x="984737" y="1636773"/>
            <a:ext cx="9977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63662-30C8-43B1-A92D-6D56F423ACDA}"/>
              </a:ext>
            </a:extLst>
          </p:cNvPr>
          <p:cNvCxnSpPr>
            <a:cxnSpLocks/>
          </p:cNvCxnSpPr>
          <p:nvPr/>
        </p:nvCxnSpPr>
        <p:spPr>
          <a:xfrm>
            <a:off x="3737028" y="4797949"/>
            <a:ext cx="2358972" cy="3615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837A0A-0CDE-4FD2-A61F-9E7C2E23448F}"/>
              </a:ext>
            </a:extLst>
          </p:cNvPr>
          <p:cNvCxnSpPr>
            <a:cxnSpLocks/>
          </p:cNvCxnSpPr>
          <p:nvPr/>
        </p:nvCxnSpPr>
        <p:spPr>
          <a:xfrm flipV="1">
            <a:off x="6665872" y="3606466"/>
            <a:ext cx="2137886" cy="1108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6C5C-31FC-4DD3-9E64-EDB48C7105D0}"/>
              </a:ext>
            </a:extLst>
          </p:cNvPr>
          <p:cNvSpPr txBox="1">
            <a:spLocks/>
          </p:cNvSpPr>
          <p:nvPr/>
        </p:nvSpPr>
        <p:spPr>
          <a:xfrm>
            <a:off x="1066800" y="435458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衝撃応力</a:t>
            </a:r>
            <a:r>
              <a:rPr lang="en-US" altLang="ja-JP" dirty="0"/>
              <a:t>-</a:t>
            </a:r>
            <a:r>
              <a:rPr lang="ja-JP" altLang="en-US" dirty="0"/>
              <a:t>歪み特性曲線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C489F-AA0F-4BC5-9801-7EBE17B2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76" y="1701914"/>
            <a:ext cx="5980617" cy="464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E21F-4FC3-44F9-928F-40918A59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872" y="676787"/>
            <a:ext cx="10058400" cy="908020"/>
          </a:xfrm>
        </p:spPr>
        <p:txBody>
          <a:bodyPr/>
          <a:lstStyle/>
          <a:p>
            <a:r>
              <a:rPr kumimoji="1" lang="ja-JP" altLang="en-US" dirty="0"/>
              <a:t>研究の目的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937E3-1304-4A3E-ACCE-F7789BE902FA}"/>
              </a:ext>
            </a:extLst>
          </p:cNvPr>
          <p:cNvSpPr txBox="1"/>
          <p:nvPr/>
        </p:nvSpPr>
        <p:spPr>
          <a:xfrm>
            <a:off x="830847" y="3007815"/>
            <a:ext cx="69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超音波衝撃特性表示装置の</a:t>
            </a:r>
            <a:r>
              <a:rPr kumimoji="1" lang="ja-JP" altLang="en-US" sz="3600" dirty="0">
                <a:solidFill>
                  <a:srgbClr val="3C78D8"/>
                </a:solidFill>
              </a:rPr>
              <a:t>開発</a:t>
            </a:r>
            <a:endParaRPr kumimoji="1" lang="en-US" altLang="ja-JP" sz="3600" dirty="0"/>
          </a:p>
          <a:p>
            <a:r>
              <a:rPr kumimoji="1" lang="ja-JP" altLang="en-US" sz="3600" dirty="0"/>
              <a:t>超音波衝撃特性の</a:t>
            </a:r>
            <a:r>
              <a:rPr kumimoji="1" lang="ja-JP" altLang="en-US" sz="3600" dirty="0">
                <a:solidFill>
                  <a:srgbClr val="3C78D8"/>
                </a:solidFill>
              </a:rPr>
              <a:t>解明</a:t>
            </a:r>
            <a:endParaRPr kumimoji="1" lang="en-US" altLang="ja-JP" sz="3600" dirty="0">
              <a:solidFill>
                <a:srgbClr val="3C78D8"/>
              </a:solidFill>
            </a:endParaRPr>
          </a:p>
          <a:p>
            <a:endParaRPr kumimoji="1" lang="en-US" altLang="ja-JP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0C983-8270-42F3-A806-E71362F7F0BB}"/>
              </a:ext>
            </a:extLst>
          </p:cNvPr>
          <p:cNvSpPr txBox="1"/>
          <p:nvPr/>
        </p:nvSpPr>
        <p:spPr>
          <a:xfrm>
            <a:off x="3387463" y="4372178"/>
            <a:ext cx="697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with</a:t>
            </a:r>
            <a:r>
              <a:rPr kumimoji="1" lang="en-US" altLang="ja-JP" sz="3600" dirty="0"/>
              <a:t> </a:t>
            </a:r>
            <a:endParaRPr kumimoji="1" lang="ja-JP" altLang="en-US" sz="3600" dirty="0">
              <a:solidFill>
                <a:srgbClr val="FF669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Picture 20" descr="https://upload.wikimedia.org/wikipedia/commons/9/90/RPi-Logo-Landscape-Reg-PRINT.png">
            <a:extLst>
              <a:ext uri="{FF2B5EF4-FFF2-40B4-BE49-F238E27FC236}">
                <a16:creationId xmlns:a16="http://schemas.microsoft.com/office/drawing/2014/main" id="{A9DB092D-6619-43A9-9777-6B4B81AE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87" y="4504164"/>
            <a:ext cx="1924493" cy="5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BAAACE-0358-4321-B037-EFF07FC9E338}"/>
              </a:ext>
            </a:extLst>
          </p:cNvPr>
          <p:cNvSpPr/>
          <p:nvPr/>
        </p:nvSpPr>
        <p:spPr>
          <a:xfrm>
            <a:off x="8354365" y="5765185"/>
            <a:ext cx="2981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/>
              <a:t>衝撃応力</a:t>
            </a:r>
            <a:r>
              <a:rPr lang="en-US" altLang="ja-JP" sz="2000" dirty="0"/>
              <a:t>—</a:t>
            </a:r>
            <a:r>
              <a:rPr lang="ja-JP" altLang="en-US" sz="2000" dirty="0"/>
              <a:t>歪み特性曲線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8710F-066D-4454-BAA6-B2E7A883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64" y="2235679"/>
            <a:ext cx="4250117" cy="32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3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2A5C5-E568-4DBF-9E3A-C459CFA8A270}"/>
              </a:ext>
            </a:extLst>
          </p:cNvPr>
          <p:cNvSpPr txBox="1"/>
          <p:nvPr/>
        </p:nvSpPr>
        <p:spPr>
          <a:xfrm>
            <a:off x="1244275" y="527241"/>
            <a:ext cx="6973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rgbClr val="FF6699"/>
                </a:solidFill>
                <a:latin typeface="Bahnschrift SemiBold" panose="020B0502040204020203" pitchFamily="34" charset="0"/>
              </a:rPr>
              <a:t>　　　　　　　　  </a:t>
            </a:r>
            <a:r>
              <a:rPr kumimoji="1" lang="ja-JP" altLang="en-US" sz="5400" dirty="0">
                <a:solidFill>
                  <a:schemeClr val="accent5">
                    <a:lumMod val="75000"/>
                  </a:schemeClr>
                </a:solidFill>
                <a:latin typeface="Bahnschrift SemiBold" panose="020B0502040204020203" pitchFamily="34" charset="0"/>
              </a:rPr>
              <a:t>とは</a:t>
            </a:r>
          </a:p>
        </p:txBody>
      </p:sp>
      <p:pic>
        <p:nvPicPr>
          <p:cNvPr id="1044" name="Picture 20" descr="https://upload.wikimedia.org/wikipedia/commons/9/90/RPi-Logo-Landscape-Reg-PRINT.png">
            <a:extLst>
              <a:ext uri="{FF2B5EF4-FFF2-40B4-BE49-F238E27FC236}">
                <a16:creationId xmlns:a16="http://schemas.microsoft.com/office/drawing/2014/main" id="{ED5D8100-6764-4749-A99C-9E1CD5071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89" y="665740"/>
            <a:ext cx="344399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31C9E-11A4-4EEF-9DEF-A0CF79F6D353}"/>
              </a:ext>
            </a:extLst>
          </p:cNvPr>
          <p:cNvGrpSpPr/>
          <p:nvPr/>
        </p:nvGrpSpPr>
        <p:grpSpPr>
          <a:xfrm>
            <a:off x="1531089" y="2459676"/>
            <a:ext cx="10247717" cy="2212749"/>
            <a:chOff x="1290860" y="2091794"/>
            <a:chExt cx="10247717" cy="22127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07B93A-E661-4B50-84AE-F96ABD43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0090" y="2607529"/>
              <a:ext cx="2421692" cy="15590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2181F8-E889-4B59-B6CD-9B41FF547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0860" y="2671140"/>
              <a:ext cx="1528897" cy="11466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7B528E-DFFA-4DDF-BBB6-A70337CD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8099" y="2859096"/>
              <a:ext cx="2170289" cy="1445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063A6-56FE-4ACF-A29B-10D15AB6FBAA}"/>
                </a:ext>
              </a:extLst>
            </p:cNvPr>
            <p:cNvSpPr txBox="1"/>
            <p:nvPr/>
          </p:nvSpPr>
          <p:spPr>
            <a:xfrm>
              <a:off x="1845703" y="2091795"/>
              <a:ext cx="1407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PIC</a:t>
              </a:r>
              <a:endParaRPr kumimoji="1" lang="ja-JP" alt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6AB5E-FF1E-45B5-8C00-1F0C32C0B24B}"/>
                </a:ext>
              </a:extLst>
            </p:cNvPr>
            <p:cNvSpPr txBox="1"/>
            <p:nvPr/>
          </p:nvSpPr>
          <p:spPr>
            <a:xfrm>
              <a:off x="4975079" y="2091794"/>
              <a:ext cx="2170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Raspberry Pi</a:t>
              </a:r>
              <a:endParaRPr kumimoji="1" lang="ja-JP" alt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9F6B41-DF10-4B41-945D-A41219A0A197}"/>
                </a:ext>
              </a:extLst>
            </p:cNvPr>
            <p:cNvSpPr txBox="1"/>
            <p:nvPr/>
          </p:nvSpPr>
          <p:spPr>
            <a:xfrm>
              <a:off x="9368288" y="2100346"/>
              <a:ext cx="2170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PC</a:t>
              </a:r>
              <a:endParaRPr kumimoji="1" lang="ja-JP" altLang="en-US" sz="2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9F27EE-811C-4409-AFA0-58494F0DA25E}"/>
              </a:ext>
            </a:extLst>
          </p:cNvPr>
          <p:cNvGrpSpPr/>
          <p:nvPr/>
        </p:nvGrpSpPr>
        <p:grpSpPr>
          <a:xfrm>
            <a:off x="1624748" y="5068112"/>
            <a:ext cx="8369643" cy="474919"/>
            <a:chOff x="1082795" y="4956417"/>
            <a:chExt cx="8369643" cy="4749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0E3034-0ED6-4B1B-917C-8D221B858A01}"/>
                </a:ext>
              </a:extLst>
            </p:cNvPr>
            <p:cNvSpPr txBox="1"/>
            <p:nvPr/>
          </p:nvSpPr>
          <p:spPr>
            <a:xfrm>
              <a:off x="1082795" y="4956417"/>
              <a:ext cx="2170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汎用性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05EA5B3-1E5F-434C-BC09-F15657BFD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9433" y="4974136"/>
              <a:ext cx="7643005" cy="457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98B3A6-0C08-40C4-A4B9-26D830B20691}"/>
              </a:ext>
            </a:extLst>
          </p:cNvPr>
          <p:cNvGrpSpPr/>
          <p:nvPr/>
        </p:nvGrpSpPr>
        <p:grpSpPr>
          <a:xfrm>
            <a:off x="1531089" y="5681530"/>
            <a:ext cx="9222235" cy="462568"/>
            <a:chOff x="970163" y="5596737"/>
            <a:chExt cx="9222235" cy="4625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7A086E-FF8C-45F9-B123-8B17D30033B2}"/>
                </a:ext>
              </a:extLst>
            </p:cNvPr>
            <p:cNvSpPr txBox="1"/>
            <p:nvPr/>
          </p:nvSpPr>
          <p:spPr>
            <a:xfrm>
              <a:off x="970163" y="5596737"/>
              <a:ext cx="2170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組み込み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30E13C1-DFBC-4CD4-BE29-7A00A694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2549393" y="5602105"/>
              <a:ext cx="764300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45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5ED81-A864-4A14-9DE6-BFFCB041F857}"/>
              </a:ext>
            </a:extLst>
          </p:cNvPr>
          <p:cNvSpPr txBox="1"/>
          <p:nvPr/>
        </p:nvSpPr>
        <p:spPr>
          <a:xfrm flipH="1">
            <a:off x="8756583" y="144379"/>
            <a:ext cx="537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システムの概要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B20E0-8A1F-4840-91BF-52446D9A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A550C4-1CBD-4BFA-9A31-9FC95F87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" y="0"/>
            <a:ext cx="1215169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216B3-C68A-497D-BECA-7945FFB10323}"/>
              </a:ext>
            </a:extLst>
          </p:cNvPr>
          <p:cNvSpPr txBox="1"/>
          <p:nvPr/>
        </p:nvSpPr>
        <p:spPr>
          <a:xfrm>
            <a:off x="8833449" y="146649"/>
            <a:ext cx="346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http</a:t>
            </a:r>
            <a:r>
              <a:rPr kumimoji="1" lang="ja-JP" altLang="en-US" sz="4000" dirty="0">
                <a:solidFill>
                  <a:schemeClr val="bg1"/>
                </a:solidFill>
              </a:rPr>
              <a:t>サーバー　</a:t>
            </a:r>
          </a:p>
        </p:txBody>
      </p:sp>
    </p:spTree>
    <p:extLst>
      <p:ext uri="{BB962C8B-B14F-4D97-AF65-F5344CB8AC3E}">
        <p14:creationId xmlns:p14="http://schemas.microsoft.com/office/powerpoint/2010/main" val="195894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0E872-005F-4795-B735-8821FD066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74" y="300560"/>
            <a:ext cx="10185375" cy="5882488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3D511195-D180-4877-9424-D15CAB3A9232}"/>
              </a:ext>
            </a:extLst>
          </p:cNvPr>
          <p:cNvSpPr/>
          <p:nvPr/>
        </p:nvSpPr>
        <p:spPr>
          <a:xfrm>
            <a:off x="1753138" y="2543534"/>
            <a:ext cx="381000" cy="390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06074B8-01F7-4C9C-A06E-E0E34C61093F}"/>
              </a:ext>
            </a:extLst>
          </p:cNvPr>
          <p:cNvSpPr/>
          <p:nvPr/>
        </p:nvSpPr>
        <p:spPr>
          <a:xfrm rot="10800000">
            <a:off x="3137602" y="2566754"/>
            <a:ext cx="381000" cy="390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6C4BEA75-1F3B-43CC-ABB9-E2EED42B442B}"/>
              </a:ext>
            </a:extLst>
          </p:cNvPr>
          <p:cNvSpPr/>
          <p:nvPr/>
        </p:nvSpPr>
        <p:spPr>
          <a:xfrm rot="8046219">
            <a:off x="4993006" y="1813850"/>
            <a:ext cx="248685" cy="1012853"/>
          </a:xfrm>
          <a:prstGeom prst="upArrow">
            <a:avLst>
              <a:gd name="adj1" fmla="val 50000"/>
              <a:gd name="adj2" fmla="val 7413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BC93B872-A725-4854-864D-DADB5A1ECC93}"/>
              </a:ext>
            </a:extLst>
          </p:cNvPr>
          <p:cNvSpPr/>
          <p:nvPr/>
        </p:nvSpPr>
        <p:spPr>
          <a:xfrm rot="18821940">
            <a:off x="4885480" y="2637274"/>
            <a:ext cx="248685" cy="1021787"/>
          </a:xfrm>
          <a:prstGeom prst="upArrow">
            <a:avLst>
              <a:gd name="adj1" fmla="val 50000"/>
              <a:gd name="adj2" fmla="val 7413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6218A011-51A1-40DA-BE0F-E96658CB252B}"/>
              </a:ext>
            </a:extLst>
          </p:cNvPr>
          <p:cNvSpPr/>
          <p:nvPr/>
        </p:nvSpPr>
        <p:spPr>
          <a:xfrm rot="8046219">
            <a:off x="7629355" y="3094825"/>
            <a:ext cx="248685" cy="1012853"/>
          </a:xfrm>
          <a:prstGeom prst="upArrow">
            <a:avLst>
              <a:gd name="adj1" fmla="val 50000"/>
              <a:gd name="adj2" fmla="val 7413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6F55697-08E3-46C9-8A03-FA7A0CED4343}"/>
              </a:ext>
            </a:extLst>
          </p:cNvPr>
          <p:cNvSpPr/>
          <p:nvPr/>
        </p:nvSpPr>
        <p:spPr>
          <a:xfrm rot="18821940">
            <a:off x="7631202" y="3860101"/>
            <a:ext cx="248685" cy="1012853"/>
          </a:xfrm>
          <a:prstGeom prst="upArrow">
            <a:avLst>
              <a:gd name="adj1" fmla="val 50000"/>
              <a:gd name="adj2" fmla="val 7413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1E407-D742-4802-BDD2-B7CD92E71093}"/>
              </a:ext>
            </a:extLst>
          </p:cNvPr>
          <p:cNvSpPr txBox="1"/>
          <p:nvPr/>
        </p:nvSpPr>
        <p:spPr>
          <a:xfrm flipH="1">
            <a:off x="1815908" y="5143242"/>
            <a:ext cx="175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Web</a:t>
            </a:r>
            <a:r>
              <a:rPr kumimoji="1" lang="ja-JP" altLang="en-US" sz="2400" dirty="0"/>
              <a:t>通信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97167-8E1D-4955-BF6D-EDFDE264C395}"/>
              </a:ext>
            </a:extLst>
          </p:cNvPr>
          <p:cNvSpPr txBox="1"/>
          <p:nvPr/>
        </p:nvSpPr>
        <p:spPr>
          <a:xfrm flipH="1">
            <a:off x="8824822" y="3155539"/>
            <a:ext cx="221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組み込み回路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16E0E-5254-4466-8741-243006C1262E}"/>
              </a:ext>
            </a:extLst>
          </p:cNvPr>
          <p:cNvSpPr txBox="1"/>
          <p:nvPr/>
        </p:nvSpPr>
        <p:spPr>
          <a:xfrm flipH="1">
            <a:off x="5624617" y="1796561"/>
            <a:ext cx="199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http</a:t>
            </a:r>
            <a:r>
              <a:rPr kumimoji="1" lang="ja-JP" altLang="en-US" sz="2400" dirty="0"/>
              <a:t>サーバー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C024B33-EDA1-443C-A1D2-5D1A1B13B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323" y="3120370"/>
            <a:ext cx="1099716" cy="617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C47AC2-4E93-4DD1-98DD-654757695F53}"/>
              </a:ext>
            </a:extLst>
          </p:cNvPr>
          <p:cNvSpPr txBox="1"/>
          <p:nvPr/>
        </p:nvSpPr>
        <p:spPr>
          <a:xfrm>
            <a:off x="8833449" y="146649"/>
            <a:ext cx="346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http</a:t>
            </a:r>
            <a:r>
              <a:rPr kumimoji="1" lang="ja-JP" altLang="en-US" sz="4000" dirty="0"/>
              <a:t>サーバー　</a:t>
            </a:r>
          </a:p>
        </p:txBody>
      </p:sp>
    </p:spTree>
    <p:extLst>
      <p:ext uri="{BB962C8B-B14F-4D97-AF65-F5344CB8AC3E}">
        <p14:creationId xmlns:p14="http://schemas.microsoft.com/office/powerpoint/2010/main" val="1967110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8-kawano" id="{01CF70BB-271B-4671-8106-0697F0F0666D}" vid="{5838C1A5-D919-4079-AFD1-D3F0E9035D0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8-kawano" id="{01CF70BB-271B-4671-8106-0697F0F0666D}" vid="{5EC01B6C-CFD8-4F89-8356-5431D14D46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KAWANO</Template>
  <TotalTime>64</TotalTime>
  <Words>278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HGSｺﾞｼｯｸM</vt:lpstr>
      <vt:lpstr>ＭＳ Ｐゴシック</vt:lpstr>
      <vt:lpstr>游ゴシック</vt:lpstr>
      <vt:lpstr>游ゴシック Light</vt:lpstr>
      <vt:lpstr>Arial</vt:lpstr>
      <vt:lpstr>Bahnschrift SemiBold</vt:lpstr>
      <vt:lpstr>Calibri</vt:lpstr>
      <vt:lpstr>Calibri Light</vt:lpstr>
      <vt:lpstr>Retrospect</vt:lpstr>
      <vt:lpstr>Custom Design</vt:lpstr>
      <vt:lpstr>超音波振動による衝撃吸収特性の解明 および計測システムの開発</vt:lpstr>
      <vt:lpstr>PowerPoint Presentation</vt:lpstr>
      <vt:lpstr>PowerPoint Presentation</vt:lpstr>
      <vt:lpstr>PowerPoint Presentation</vt:lpstr>
      <vt:lpstr>研究の目的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衝撃応力-歪み特性曲線　（予想）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超音波振動による衝撃吸収特性の解明 および計測システムの開発</dc:title>
  <dc:creator>． ．</dc:creator>
  <cp:lastModifiedBy>m14kawano@tokuyama.kosen-ac.jp</cp:lastModifiedBy>
  <cp:revision>4</cp:revision>
  <dcterms:created xsi:type="dcterms:W3CDTF">2018-12-02T03:00:17Z</dcterms:created>
  <dcterms:modified xsi:type="dcterms:W3CDTF">2018-12-02T04:04:45Z</dcterms:modified>
</cp:coreProperties>
</file>